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sldIdLst>
    <p:sldId id="313" r:id="rId2"/>
    <p:sldId id="256" r:id="rId3"/>
    <p:sldId id="324" r:id="rId4"/>
    <p:sldId id="326" r:id="rId5"/>
    <p:sldId id="329" r:id="rId6"/>
    <p:sldId id="332" r:id="rId7"/>
    <p:sldId id="341" r:id="rId8"/>
    <p:sldId id="379" r:id="rId9"/>
    <p:sldId id="372" r:id="rId10"/>
    <p:sldId id="382" r:id="rId11"/>
    <p:sldId id="383" r:id="rId12"/>
    <p:sldId id="384" r:id="rId13"/>
    <p:sldId id="385" r:id="rId14"/>
    <p:sldId id="386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5F5B7"/>
    <a:srgbClr val="FF9900"/>
    <a:srgbClr val="FF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5790" autoAdjust="0"/>
  </p:normalViewPr>
  <p:slideViewPr>
    <p:cSldViewPr>
      <p:cViewPr>
        <p:scale>
          <a:sx n="70" d="100"/>
          <a:sy n="70" d="100"/>
        </p:scale>
        <p:origin x="-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205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99078-3126-4198-B3C7-8F6597A09ECA}" type="datetimeFigureOut">
              <a:rPr lang="fr-FR" smtClean="0"/>
              <a:pPr/>
              <a:t>07/03/2016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55CA5-3BE8-470B-A589-396FCA5420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349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47756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6936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09608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93667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63303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55CA5-3BE8-470B-A589-396FCA5420DA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84984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pPr/>
              <a:t>07/03/2016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pPr/>
              <a:t>07/03/2016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pPr/>
              <a:t>07/03/2016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pPr/>
              <a:t>07/03/2016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pPr/>
              <a:t>07/03/2016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pPr/>
              <a:t>07/03/2016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pPr/>
              <a:t>07/03/2016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pPr/>
              <a:t>07/03/2016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pPr/>
              <a:t>07/03/2016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pPr/>
              <a:t>07/03/2016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761E29-5988-468C-A9D4-96D6F3DD32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F705-47A7-4894-ADA2-85C78AA5B4FD}" type="datetimeFigureOut">
              <a:rPr lang="fr-FR" smtClean="0"/>
              <a:pPr/>
              <a:t>07/03/2016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1E29-5988-468C-A9D4-96D6F3DD32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5D8F705-47A7-4894-ADA2-85C78AA5B4FD}" type="datetimeFigureOut">
              <a:rPr lang="fr-FR" smtClean="0"/>
              <a:pPr/>
              <a:t>07/03/2016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2761E29-5988-468C-A9D4-96D6F3DD32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9140000">
            <a:off x="889895" y="1731758"/>
            <a:ext cx="5648623" cy="1204306"/>
          </a:xfrm>
        </p:spPr>
        <p:txBody>
          <a:bodyPr/>
          <a:lstStyle/>
          <a:p>
            <a:r>
              <a:rPr lang="fr-FR" dirty="0" smtClean="0"/>
              <a:t>BACCALAUREAT PROFESSIONNEL </a:t>
            </a:r>
            <a:br>
              <a:rPr lang="fr-FR" dirty="0" smtClean="0"/>
            </a:br>
            <a:r>
              <a:rPr lang="fr-FR" dirty="0" smtClean="0"/>
              <a:t>MÉTIERS DE LA SÉCURITÉ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9756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152400" y="15240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pSp>
        <p:nvGrpSpPr>
          <p:cNvPr id="18" name="Groupe 17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21" name="Groupe 2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2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Image 2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grpSp>
        <p:nvGrpSpPr>
          <p:cNvPr id="11" name="Groupe 10"/>
          <p:cNvGrpSpPr/>
          <p:nvPr/>
        </p:nvGrpSpPr>
        <p:grpSpPr>
          <a:xfrm>
            <a:off x="105963" y="5149724"/>
            <a:ext cx="8850649" cy="1673450"/>
            <a:chOff x="132616" y="5149724"/>
            <a:chExt cx="8850649" cy="1673450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4" name="Groupe 13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5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Image 1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4" name="Rectangle 3"/>
          <p:cNvSpPr/>
          <p:nvPr/>
        </p:nvSpPr>
        <p:spPr>
          <a:xfrm>
            <a:off x="467544" y="680388"/>
            <a:ext cx="8136904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/>
              <a:t>Les élèves </a:t>
            </a:r>
            <a:r>
              <a:rPr lang="fr-FR" sz="2800" dirty="0"/>
              <a:t>reçoivent une formation sur deux lieux : l’établissement scolaire et en milieu professionnel lors des P.F.M.P réparties sur les trois années du cycle. </a:t>
            </a:r>
          </a:p>
          <a:p>
            <a:pPr>
              <a:defRPr/>
            </a:pPr>
            <a:r>
              <a:rPr lang="fr-FR" sz="2800" dirty="0">
                <a:solidFill>
                  <a:srgbClr val="C00000"/>
                </a:solidFill>
              </a:rPr>
              <a:t>En fin de première ils choisissent de faire leur P.F.M.P de terminale dans l’une des deux dominantes:</a:t>
            </a:r>
          </a:p>
          <a:p>
            <a:pPr>
              <a:defRPr/>
            </a:pPr>
            <a:r>
              <a:rPr lang="fr-FR" sz="2800" dirty="0">
                <a:solidFill>
                  <a:srgbClr val="C00000"/>
                </a:solidFill>
              </a:rPr>
              <a:t>« Sécurité Publique et Sûreté »</a:t>
            </a:r>
          </a:p>
          <a:p>
            <a:pPr>
              <a:defRPr/>
            </a:pPr>
            <a:r>
              <a:rPr lang="fr-FR" sz="2800" dirty="0">
                <a:solidFill>
                  <a:srgbClr val="C00000"/>
                </a:solidFill>
              </a:rPr>
              <a:t>« Sécurité incendie »</a:t>
            </a:r>
            <a:r>
              <a:rPr lang="fr-FR" altLang="fr-FR" sz="2800" dirty="0"/>
              <a:t> </a:t>
            </a:r>
          </a:p>
          <a:p>
            <a:pPr>
              <a:defRPr/>
            </a:pPr>
            <a:r>
              <a:rPr lang="fr-FR" altLang="fr-FR" sz="2800" dirty="0"/>
              <a:t>        </a:t>
            </a:r>
            <a:r>
              <a:rPr lang="fr-FR" altLang="fr-FR" sz="2800" dirty="0" smtClean="0"/>
              <a:t>         </a:t>
            </a:r>
            <a:r>
              <a:rPr lang="fr-FR" altLang="fr-FR" sz="2800" b="1" dirty="0" smtClean="0"/>
              <a:t>pour </a:t>
            </a:r>
            <a:r>
              <a:rPr lang="fr-FR" altLang="fr-FR" sz="2800" b="1" dirty="0"/>
              <a:t>affiner le projet personnel</a:t>
            </a:r>
            <a:r>
              <a:rPr lang="fr-FR" altLang="fr-FR" sz="3200" b="1" dirty="0"/>
              <a:t>  </a:t>
            </a:r>
            <a:r>
              <a:rPr lang="fr-FR" altLang="fr-FR" b="1" dirty="0"/>
              <a:t/>
            </a:r>
            <a:br>
              <a:rPr lang="fr-FR" altLang="fr-FR" b="1" dirty="0"/>
            </a:b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00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152400" y="15240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pSp>
        <p:nvGrpSpPr>
          <p:cNvPr id="18" name="Groupe 17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21" name="Groupe 2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2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Image 2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grpSp>
        <p:nvGrpSpPr>
          <p:cNvPr id="11" name="Groupe 10"/>
          <p:cNvGrpSpPr/>
          <p:nvPr/>
        </p:nvGrpSpPr>
        <p:grpSpPr>
          <a:xfrm>
            <a:off x="105963" y="5149724"/>
            <a:ext cx="8850649" cy="1673450"/>
            <a:chOff x="132616" y="5149724"/>
            <a:chExt cx="8850649" cy="1673450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4" name="Groupe 13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5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Image 1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24" name="Titre 1"/>
          <p:cNvSpPr txBox="1">
            <a:spLocks/>
          </p:cNvSpPr>
          <p:nvPr/>
        </p:nvSpPr>
        <p:spPr>
          <a:xfrm>
            <a:off x="351217" y="1356706"/>
            <a:ext cx="8352928" cy="3312368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2800" dirty="0" smtClean="0"/>
              <a:t/>
            </a:r>
            <a:br>
              <a:rPr lang="fr-FR" altLang="fr-FR" sz="2800" dirty="0" smtClean="0"/>
            </a:br>
            <a:r>
              <a:rPr lang="fr-FR" altLang="fr-FR" sz="2800" dirty="0" smtClean="0"/>
              <a:t/>
            </a:r>
            <a:br>
              <a:rPr lang="fr-FR" altLang="fr-FR" sz="2800" dirty="0" smtClean="0"/>
            </a:br>
            <a:endParaRPr lang="fr-FR" altLang="fr-FR" sz="2800" dirty="0" smtClean="0"/>
          </a:p>
          <a:p>
            <a:endParaRPr lang="fr-FR" altLang="fr-FR" sz="2800" dirty="0" smtClean="0"/>
          </a:p>
          <a:p>
            <a:r>
              <a:rPr lang="fr-FR" altLang="fr-FR" sz="2800" dirty="0" smtClean="0"/>
              <a:t>À noter:</a:t>
            </a:r>
          </a:p>
          <a:p>
            <a:r>
              <a:rPr lang="fr-FR" altLang="fr-FR" sz="2800" dirty="0" smtClean="0"/>
              <a:t/>
            </a:r>
            <a:br>
              <a:rPr lang="fr-FR" altLang="fr-FR" sz="2800" dirty="0" smtClean="0"/>
            </a:br>
            <a:r>
              <a:rPr lang="fr-FR" altLang="fr-FR" sz="2800" dirty="0" smtClean="0"/>
              <a:t> en année de terminale, le choix de la période de formation en milieu professionnel correspond à la </a:t>
            </a:r>
            <a:r>
              <a:rPr lang="fr-FR" altLang="fr-FR" sz="2800" dirty="0" smtClean="0">
                <a:solidFill>
                  <a:srgbClr val="C00000"/>
                </a:solidFill>
              </a:rPr>
              <a:t>dominante</a:t>
            </a:r>
            <a:r>
              <a:rPr lang="fr-FR" altLang="fr-FR" sz="2800" dirty="0" smtClean="0"/>
              <a:t> choisie par le jeune pour qu’il affine son projet personnel.</a:t>
            </a:r>
            <a:br>
              <a:rPr lang="fr-FR" altLang="fr-FR" sz="2800" dirty="0" smtClean="0"/>
            </a:br>
            <a:r>
              <a:rPr lang="fr-FR" altLang="fr-FR" dirty="0" smtClean="0"/>
              <a:t/>
            </a:r>
            <a:br>
              <a:rPr lang="fr-FR" altLang="fr-FR" dirty="0" smtClean="0"/>
            </a:br>
            <a:endParaRPr lang="fr-FR" alt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65732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7158" y="571480"/>
            <a:ext cx="85011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 smtClean="0"/>
          </a:p>
          <a:p>
            <a:r>
              <a:rPr lang="fr-FR" sz="2400" u="sng" dirty="0" smtClean="0"/>
              <a:t>Enseignements </a:t>
            </a:r>
            <a:r>
              <a:rPr lang="fr-FR" sz="2400" u="sng" dirty="0" smtClean="0"/>
              <a:t>généraux</a:t>
            </a:r>
            <a:endParaRPr lang="fr-FR" sz="2400" u="sng" dirty="0" smtClean="0"/>
          </a:p>
          <a:p>
            <a:r>
              <a:rPr lang="fr-FR" sz="2400" dirty="0" smtClean="0"/>
              <a:t>Français, histoire-géographie, </a:t>
            </a:r>
            <a:r>
              <a:rPr lang="fr-FR" sz="2400" dirty="0" smtClean="0"/>
              <a:t>EMC 4H30</a:t>
            </a:r>
            <a:endParaRPr lang="fr-FR" sz="2400" dirty="0" smtClean="0"/>
          </a:p>
          <a:p>
            <a:r>
              <a:rPr lang="fr-FR" sz="2400" dirty="0" smtClean="0"/>
              <a:t>Mathématiques 2H00</a:t>
            </a:r>
          </a:p>
          <a:p>
            <a:r>
              <a:rPr lang="fr-FR" sz="2400" dirty="0" smtClean="0"/>
              <a:t>Langue vivante 1 et 2 4H00</a:t>
            </a:r>
          </a:p>
          <a:p>
            <a:r>
              <a:rPr lang="fr-FR" sz="2400" dirty="0" smtClean="0"/>
              <a:t>Arts appliqués et culture artistique 1H00</a:t>
            </a:r>
          </a:p>
          <a:p>
            <a:r>
              <a:rPr lang="fr-FR" sz="2400" dirty="0" smtClean="0"/>
              <a:t>EPS 2H00</a:t>
            </a:r>
          </a:p>
          <a:p>
            <a:r>
              <a:rPr lang="fr-FR" sz="2400" dirty="0" smtClean="0"/>
              <a:t>Prévention, santé, environnement 1H00</a:t>
            </a:r>
          </a:p>
          <a:p>
            <a:r>
              <a:rPr lang="fr-FR" sz="2400" dirty="0" smtClean="0"/>
              <a:t>Accompagnement personnalisé </a:t>
            </a:r>
            <a:r>
              <a:rPr lang="fr-FR" sz="2400" dirty="0" smtClean="0"/>
              <a:t>2H30</a:t>
            </a:r>
          </a:p>
          <a:p>
            <a:endParaRPr lang="fr-FR" sz="2400" dirty="0" smtClean="0"/>
          </a:p>
          <a:p>
            <a:r>
              <a:rPr lang="fr-FR" sz="2400" u="sng" dirty="0" smtClean="0"/>
              <a:t>Enseignement technologique et professionnel 13H45</a:t>
            </a:r>
          </a:p>
          <a:p>
            <a:r>
              <a:rPr lang="fr-FR" sz="2400" dirty="0" smtClean="0"/>
              <a:t>Français et/ou maths et/ou langue vivante et/ou</a:t>
            </a:r>
          </a:p>
          <a:p>
            <a:r>
              <a:rPr lang="fr-FR" sz="2400" dirty="0" smtClean="0"/>
              <a:t>arts appliqués (selon la </a:t>
            </a:r>
            <a:r>
              <a:rPr lang="fr-FR" sz="2400" dirty="0" smtClean="0"/>
              <a:t>spécialité) 1H45 </a:t>
            </a:r>
            <a:r>
              <a:rPr lang="fr-FR" sz="2400" dirty="0" smtClean="0"/>
              <a:t>environ</a:t>
            </a:r>
          </a:p>
          <a:p>
            <a:r>
              <a:rPr lang="fr-FR" sz="2400" b="1" dirty="0" smtClean="0"/>
              <a:t>TOTAL PAR SEMAINE 31 heures </a:t>
            </a:r>
            <a:r>
              <a:rPr lang="fr-FR" sz="2400" b="1" dirty="0" smtClean="0"/>
              <a:t>environ</a:t>
            </a:r>
          </a:p>
          <a:p>
            <a:endParaRPr lang="fr-FR" sz="2400" b="1" dirty="0" smtClean="0"/>
          </a:p>
          <a:p>
            <a:r>
              <a:rPr lang="fr-FR" sz="2400" b="1" i="1" dirty="0" smtClean="0"/>
              <a:t>*horaires variables d’une année à l’autre</a:t>
            </a:r>
            <a:endParaRPr lang="fr-FR" sz="2400" i="1" dirty="0"/>
          </a:p>
        </p:txBody>
      </p:sp>
      <p:sp>
        <p:nvSpPr>
          <p:cNvPr id="3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500042"/>
          </a:xfrm>
        </p:spPr>
        <p:txBody>
          <a:bodyPr/>
          <a:lstStyle/>
          <a:p>
            <a:r>
              <a:rPr lang="fr-FR" sz="2400" dirty="0" smtClean="0"/>
              <a:t>Les </a:t>
            </a:r>
            <a:r>
              <a:rPr lang="fr-FR" sz="2400" dirty="0" smtClean="0"/>
              <a:t>HORAIRES HEBDOMADAIRES</a:t>
            </a:r>
            <a:r>
              <a:rPr lang="fr-FR" sz="2400" dirty="0" smtClean="0"/>
              <a:t>*</a:t>
            </a:r>
            <a:endParaRPr lang="fr-F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4414" y="714356"/>
            <a:ext cx="75724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/>
              <a:t>Etre élève de 3</a:t>
            </a:r>
            <a:r>
              <a:rPr lang="fr-FR" sz="2800" baseline="30000" dirty="0" smtClean="0"/>
              <a:t>ème</a:t>
            </a:r>
            <a:endParaRPr lang="fr-FR" sz="2800" dirty="0" smtClean="0"/>
          </a:p>
          <a:p>
            <a:pPr>
              <a:buFont typeface="Arial" pitchFamily="34" charset="0"/>
              <a:buChar char="•"/>
            </a:pPr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Domicilié en Seine-et Marne</a:t>
            </a:r>
          </a:p>
          <a:p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Certificat médical</a:t>
            </a:r>
          </a:p>
          <a:p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Casier judiciaire vierge </a:t>
            </a:r>
            <a:endParaRPr lang="fr-FR" sz="2800" dirty="0" smtClean="0"/>
          </a:p>
          <a:p>
            <a:endParaRPr lang="fr-FR" sz="2800" dirty="0" smtClean="0"/>
          </a:p>
        </p:txBody>
      </p:sp>
      <p:sp>
        <p:nvSpPr>
          <p:cNvPr id="3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500066"/>
          </a:xfrm>
        </p:spPr>
        <p:txBody>
          <a:bodyPr/>
          <a:lstStyle/>
          <a:p>
            <a:r>
              <a:rPr lang="fr-FR" sz="2400" dirty="0" smtClean="0"/>
              <a:t>Les pré-requis</a:t>
            </a:r>
            <a:endParaRPr lang="fr-F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4414" y="714356"/>
            <a:ext cx="757242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/>
              <a:t>C’est l’établissement d’origine qui remet les dossiers de candidature</a:t>
            </a:r>
          </a:p>
          <a:p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Dépôt des dossiers de candidature le Jeudi 17 Mars dernier délai au lycée Joliot-Curie</a:t>
            </a:r>
          </a:p>
          <a:p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Convocation à un entretien de motivation entre le 4 et le 8 Avril 2016 </a:t>
            </a:r>
            <a:r>
              <a:rPr lang="fr-FR" sz="2000" i="1" dirty="0" smtClean="0"/>
              <a:t>=&gt; attribution d’un bonus, selon avis de motivation</a:t>
            </a:r>
            <a:endParaRPr lang="fr-FR" sz="2000" i="1" dirty="0" smtClean="0"/>
          </a:p>
          <a:p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Saisie des vœux dans la procédure AFFELNET par l’établissement d’origine (comme toutes les autres formations) </a:t>
            </a:r>
            <a:r>
              <a:rPr lang="fr-FR" sz="2000" i="1" dirty="0" smtClean="0"/>
              <a:t>=&gt; avec bonification, si vœu en rang 1</a:t>
            </a:r>
            <a:endParaRPr lang="fr-FR" sz="2000" i="1" dirty="0" smtClean="0"/>
          </a:p>
        </p:txBody>
      </p:sp>
      <p:sp>
        <p:nvSpPr>
          <p:cNvPr id="3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500066"/>
          </a:xfrm>
        </p:spPr>
        <p:txBody>
          <a:bodyPr/>
          <a:lstStyle/>
          <a:p>
            <a:r>
              <a:rPr lang="fr-FR" sz="2400" dirty="0" smtClean="0"/>
              <a:t>Les Procédures de PRE-recrutement OBLIGATOIRES</a:t>
            </a:r>
            <a:endParaRPr lang="fr-FR" sz="2400" dirty="0"/>
          </a:p>
        </p:txBody>
      </p:sp>
      <p:sp>
        <p:nvSpPr>
          <p:cNvPr id="4" name="Triangle isocèle 3"/>
          <p:cNvSpPr/>
          <p:nvPr/>
        </p:nvSpPr>
        <p:spPr>
          <a:xfrm>
            <a:off x="214282" y="571480"/>
            <a:ext cx="928694" cy="92869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3399FF"/>
                </a:solidFill>
              </a:rPr>
              <a:t>!</a:t>
            </a:r>
            <a:endParaRPr lang="fr-FR" sz="2800" dirty="0">
              <a:solidFill>
                <a:srgbClr val="3399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5720" y="548680"/>
            <a:ext cx="860676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Insertion </a:t>
            </a:r>
            <a:r>
              <a:rPr lang="fr-FR" sz="2800" b="1" dirty="0"/>
              <a:t>professionnelle </a:t>
            </a:r>
            <a:endParaRPr lang="fr-FR" sz="2800" b="1" dirty="0" smtClean="0"/>
          </a:p>
          <a:p>
            <a:pPr algn="ctr"/>
            <a:endParaRPr lang="fr-FR" b="1" dirty="0" smtClean="0"/>
          </a:p>
          <a:p>
            <a:pPr algn="ctr"/>
            <a:endParaRPr lang="fr-FR" b="1" dirty="0" smtClean="0"/>
          </a:p>
          <a:p>
            <a:pPr algn="ctr"/>
            <a:endParaRPr lang="fr-FR" b="1" dirty="0"/>
          </a:p>
          <a:p>
            <a:r>
              <a:rPr lang="fr-FR" sz="2800" b="1" dirty="0"/>
              <a:t>Sécurité privée : recrutement </a:t>
            </a:r>
            <a:r>
              <a:rPr lang="fr-FR" sz="2800" b="1" dirty="0" smtClean="0"/>
              <a:t>direct</a:t>
            </a:r>
          </a:p>
          <a:p>
            <a:endParaRPr lang="fr-FR" sz="2800" b="1" dirty="0" smtClean="0"/>
          </a:p>
          <a:p>
            <a:endParaRPr lang="fr-FR" sz="2800" b="1" dirty="0"/>
          </a:p>
          <a:p>
            <a:r>
              <a:rPr lang="fr-FR" sz="2800" b="1" dirty="0"/>
              <a:t>Sécurité publique et sécurité civile : par voie de </a:t>
            </a:r>
            <a:r>
              <a:rPr lang="fr-FR" sz="2800" b="1" dirty="0" smtClean="0"/>
              <a:t>concours ou sélection</a:t>
            </a:r>
            <a:endParaRPr lang="fr-FR" sz="2800" b="1" dirty="0"/>
          </a:p>
          <a:p>
            <a:r>
              <a:rPr lang="fr-FR" sz="2800" dirty="0"/>
              <a:t>	</a:t>
            </a:r>
          </a:p>
        </p:txBody>
      </p:sp>
      <p:sp>
        <p:nvSpPr>
          <p:cNvPr id="13" name="Flèche droite à entaille 12"/>
          <p:cNvSpPr/>
          <p:nvPr/>
        </p:nvSpPr>
        <p:spPr>
          <a:xfrm>
            <a:off x="5857884" y="2000240"/>
            <a:ext cx="690376" cy="21116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6643702" y="1428736"/>
            <a:ext cx="2214578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/>
          </a:p>
          <a:p>
            <a:pPr algn="ctr"/>
            <a:r>
              <a:rPr lang="fr-FR" sz="1600" b="1" dirty="0" smtClean="0"/>
              <a:t>Parfois sous conditions : capacités physiques et moralité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1458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7966272" cy="2952328"/>
          </a:xfrm>
        </p:spPr>
        <p:txBody>
          <a:bodyPr/>
          <a:lstStyle/>
          <a:p>
            <a:pPr marL="0" indent="0">
              <a:defRPr/>
            </a:pPr>
            <a:r>
              <a:rPr lang="fr-FR" sz="2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2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2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2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  <a:t>L’objectif </a:t>
            </a:r>
            <a:r>
              <a:rPr lang="fr-FR" sz="2800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  <a:t>former </a:t>
            </a:r>
            <a:r>
              <a:rPr lang="fr-FR" sz="2800" dirty="0">
                <a:solidFill>
                  <a:schemeClr val="accent5">
                    <a:lumMod val="50000"/>
                  </a:schemeClr>
                </a:solidFill>
              </a:rPr>
              <a:t>les élèves dans quatre fonctions </a:t>
            </a:r>
            <a: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b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fr-FR" sz="28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sz="2800" dirty="0" smtClean="0">
                <a:solidFill>
                  <a:schemeClr val="accent5">
                    <a:lumMod val="50000"/>
                  </a:schemeClr>
                </a:solidFill>
              </a:rPr>
              <a:t>=&gt; </a:t>
            </a:r>
            <a:r>
              <a:rPr lang="fr-FR" sz="2800" dirty="0" smtClean="0"/>
              <a:t>la </a:t>
            </a:r>
            <a:r>
              <a:rPr lang="fr-FR" sz="2800" dirty="0"/>
              <a:t>sécurité </a:t>
            </a:r>
            <a:r>
              <a:rPr lang="fr-FR" sz="2800" dirty="0" smtClean="0"/>
              <a:t>dans les espaces publics </a:t>
            </a:r>
            <a:r>
              <a:rPr lang="fr-FR" sz="2800" dirty="0"/>
              <a:t>et </a:t>
            </a:r>
            <a:r>
              <a:rPr lang="fr-FR" sz="2800" dirty="0" smtClean="0"/>
              <a:t>privés</a:t>
            </a:r>
            <a:br>
              <a:rPr lang="fr-FR" sz="2800" dirty="0" smtClean="0"/>
            </a:br>
            <a:r>
              <a:rPr lang="fr-FR" sz="2800" dirty="0" smtClean="0"/>
              <a:t>=&gt; la </a:t>
            </a:r>
            <a:r>
              <a:rPr lang="fr-FR" sz="2800" dirty="0"/>
              <a:t>sécurité incendie</a:t>
            </a:r>
            <a:br>
              <a:rPr lang="fr-FR" sz="2800" dirty="0"/>
            </a:br>
            <a:r>
              <a:rPr lang="fr-FR" sz="2800" dirty="0" smtClean="0"/>
              <a:t>=&gt; le </a:t>
            </a:r>
            <a:r>
              <a:rPr lang="fr-FR" sz="2800" dirty="0"/>
              <a:t>secours À</a:t>
            </a:r>
            <a:r>
              <a:rPr lang="fr-FR" sz="2800" dirty="0" smtClean="0"/>
              <a:t> personne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smtClean="0"/>
              <a:t>=&gt; la prévention et la protection des personnes DES BIENS ET DE L’ENVIRONNEMENT</a:t>
            </a:r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</p:txBody>
      </p:sp>
      <p:sp>
        <p:nvSpPr>
          <p:cNvPr id="3" name="ZoneTexte 2"/>
          <p:cNvSpPr txBox="1"/>
          <p:nvPr/>
        </p:nvSpPr>
        <p:spPr>
          <a:xfrm>
            <a:off x="671024" y="1977389"/>
            <a:ext cx="5701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dirty="0"/>
          </a:p>
        </p:txBody>
      </p:sp>
      <p:sp>
        <p:nvSpPr>
          <p:cNvPr id="5" name="Rectangle 4"/>
          <p:cNvSpPr/>
          <p:nvPr/>
        </p:nvSpPr>
        <p:spPr>
          <a:xfrm>
            <a:off x="1067546" y="2780836"/>
            <a:ext cx="5100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fr-FR" sz="3200" dirty="0"/>
          </a:p>
        </p:txBody>
      </p:sp>
      <p:grpSp>
        <p:nvGrpSpPr>
          <p:cNvPr id="14" name="Groupe 13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16" name="Image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7" name="Groupe 16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7" name="Image 26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="" xmlns:p14="http://schemas.microsoft.com/office/powerpoint/2010/main" val="261046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1279544" y="1340768"/>
            <a:ext cx="7108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4800" b="1" dirty="0">
              <a:solidFill>
                <a:srgbClr val="FFC000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6" name="Groupe 15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25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6" name="Image 25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  <p:sp>
        <p:nvSpPr>
          <p:cNvPr id="11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2400" dirty="0" smtClean="0"/>
              <a:t/>
            </a:r>
            <a:br>
              <a:rPr lang="fr-FR" altLang="fr-FR" sz="2400" dirty="0" smtClean="0"/>
            </a:br>
            <a:endParaRPr lang="fr-FR" altLang="fr-FR" sz="2400" dirty="0" smtClean="0"/>
          </a:p>
          <a:p>
            <a:pPr algn="ctr"/>
            <a:endParaRPr lang="fr-FR" altLang="fr-FR" sz="2400" dirty="0"/>
          </a:p>
          <a:p>
            <a:pPr algn="ctr"/>
            <a:r>
              <a:rPr lang="fr-FR" altLang="fr-FR" sz="2400" dirty="0" smtClean="0"/>
              <a:t>Fonction 1</a:t>
            </a:r>
            <a:br>
              <a:rPr lang="fr-FR" altLang="fr-FR" sz="2400" dirty="0" smtClean="0"/>
            </a:br>
            <a:r>
              <a:rPr lang="fr-FR" altLang="fr-FR" sz="2400" dirty="0" smtClean="0"/>
              <a:t>              la sécurité dans les espaces publics et privés</a:t>
            </a:r>
            <a:br>
              <a:rPr lang="fr-FR" altLang="fr-FR" sz="2400" dirty="0" smtClean="0"/>
            </a:br>
            <a:endParaRPr lang="fr-FR" altLang="fr-FR" sz="2400" dirty="0" smtClean="0"/>
          </a:p>
        </p:txBody>
      </p:sp>
      <p:sp>
        <p:nvSpPr>
          <p:cNvPr id="12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827584" y="1417638"/>
            <a:ext cx="7704856" cy="3235498"/>
          </a:xfrm>
        </p:spPr>
        <p:txBody>
          <a:bodyPr>
            <a:noAutofit/>
          </a:bodyPr>
          <a:lstStyle/>
          <a:p>
            <a:pPr marL="0" indent="0" algn="ctr">
              <a:buFontTx/>
              <a:buNone/>
              <a:defRPr/>
            </a:pPr>
            <a:r>
              <a:rPr lang="fr-FR" altLang="fr-FR" sz="1600" dirty="0" smtClean="0">
                <a:solidFill>
                  <a:srgbClr val="C00000"/>
                </a:solidFill>
                <a:latin typeface="+mj-lt"/>
              </a:rPr>
              <a:t>Résultats attendus: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>
                <a:latin typeface="+mj-lt"/>
              </a:rPr>
              <a:t>Interruption des actes de délinquance et de malveillance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>
                <a:latin typeface="+mj-lt"/>
              </a:rPr>
              <a:t>Mise à disposition des auteurs d’infraction à l’officier de police judiciaire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>
                <a:latin typeface="+mj-lt"/>
              </a:rPr>
              <a:t>Réalisation des actions de </a:t>
            </a:r>
            <a:r>
              <a:rPr lang="fr-FR" sz="1600" dirty="0" smtClean="0">
                <a:latin typeface="+mj-lt"/>
              </a:rPr>
              <a:t>sauvegarde, </a:t>
            </a:r>
            <a:r>
              <a:rPr lang="fr-FR" sz="1600" dirty="0">
                <a:latin typeface="+mj-lt"/>
              </a:rPr>
              <a:t>de tranquillité et de salubrité publiques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>
                <a:latin typeface="+mj-lt"/>
              </a:rPr>
              <a:t>Conservation </a:t>
            </a:r>
            <a:r>
              <a:rPr lang="fr-FR" sz="1600" dirty="0" smtClean="0">
                <a:latin typeface="+mj-lt"/>
              </a:rPr>
              <a:t>D’une </a:t>
            </a:r>
            <a:r>
              <a:rPr lang="fr-FR" sz="1600" dirty="0">
                <a:latin typeface="+mj-lt"/>
              </a:rPr>
              <a:t>situation stable ou le retour à la normale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600" dirty="0">
                <a:latin typeface="+mj-lt"/>
              </a:rPr>
              <a:t>Diminution du risque lié au non-respect de la sécurité </a:t>
            </a:r>
            <a:r>
              <a:rPr lang="fr-FR" sz="1600" dirty="0" smtClean="0">
                <a:latin typeface="+mj-lt"/>
              </a:rPr>
              <a:t>routière</a:t>
            </a:r>
          </a:p>
          <a:p>
            <a:pPr>
              <a:defRPr/>
            </a:pPr>
            <a:endParaRPr lang="fr-FR" altLang="fr-FR" dirty="0">
              <a:solidFill>
                <a:srgbClr val="C000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fr-FR" altLang="fr-FR" dirty="0" smtClean="0">
                <a:solidFill>
                  <a:srgbClr val="C00000"/>
                </a:solidFill>
              </a:rPr>
              <a:t>                     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59069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7034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altLang="fr-FR" sz="2400" dirty="0" smtClean="0"/>
              <a:t>Fonction 2</a:t>
            </a:r>
            <a:br>
              <a:rPr lang="fr-FR" altLang="fr-FR" sz="2400" dirty="0" smtClean="0"/>
            </a:br>
            <a:r>
              <a:rPr lang="fr-FR" altLang="fr-FR" sz="2400" dirty="0" smtClean="0"/>
              <a:t>la sécurité incendie</a:t>
            </a: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fr-FR" sz="2400" dirty="0" smtClean="0">
              <a:solidFill>
                <a:srgbClr val="B4145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fr-FR" sz="2400" dirty="0" smtClean="0">
                <a:solidFill>
                  <a:srgbClr val="B41450"/>
                </a:solidFill>
              </a:rPr>
              <a:t>Résultats attendus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smtClean="0"/>
              <a:t>Extinction totale du feu.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smtClean="0"/>
              <a:t>Respect des règles relatives à sa propre sécurité et à la sécurité individuelle et collective.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smtClean="0"/>
              <a:t>Maintien de la capacité opérationnelle par le reconditionnement des véhicules et du matériel après l’intervention.</a:t>
            </a:r>
          </a:p>
          <a:p>
            <a:pPr marL="0" indent="0" algn="ctr">
              <a:buFontTx/>
              <a:buNone/>
              <a:defRPr/>
            </a:pPr>
            <a:endParaRPr lang="fr-FR" sz="2400" dirty="0" smtClean="0">
              <a:solidFill>
                <a:srgbClr val="B414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90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7034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altLang="fr-FR" sz="3200" dirty="0" smtClean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fr-FR" sz="2400" dirty="0" smtClean="0">
              <a:solidFill>
                <a:srgbClr val="B41450"/>
              </a:solidFill>
            </a:endParaRPr>
          </a:p>
          <a:p>
            <a:pPr marL="0" indent="0" algn="ctr">
              <a:buFontTx/>
              <a:buNone/>
              <a:defRPr/>
            </a:pPr>
            <a:endParaRPr lang="fr-FR" sz="2400" dirty="0" smtClean="0">
              <a:solidFill>
                <a:srgbClr val="B41450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fr-FR" sz="2400" dirty="0" smtClean="0">
                <a:solidFill>
                  <a:srgbClr val="B41450"/>
                </a:solidFill>
              </a:rPr>
              <a:t>Résultats attendus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smtClean="0"/>
              <a:t>Sécurisation, prise en charge et évacuation éventuelle de la victime.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smtClean="0"/>
              <a:t>Intervention adaptée en fonction de la nature de la situation et du degré de l’urgence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smtClean="0"/>
              <a:t>Respect du protocole d’hygiène et entretien des matériels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smtClean="0"/>
              <a:t>Maintien de la capacité opérationnelle par le reconditionnement des véhicules et du matériel après l’intervention.</a:t>
            </a:r>
          </a:p>
        </p:txBody>
      </p:sp>
      <p:sp>
        <p:nvSpPr>
          <p:cNvPr id="2" name="Rectangle 1"/>
          <p:cNvSpPr/>
          <p:nvPr/>
        </p:nvSpPr>
        <p:spPr>
          <a:xfrm>
            <a:off x="1043608" y="278987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fr-FR" altLang="fr-FR" sz="2400" cap="all" dirty="0">
                <a:latin typeface="+mj-lt"/>
                <a:ea typeface="+mj-ea"/>
                <a:cs typeface="+mj-cs"/>
              </a:rPr>
              <a:t>Fonction 3</a:t>
            </a:r>
            <a:br>
              <a:rPr lang="fr-FR" altLang="fr-FR" sz="2400" cap="all" dirty="0">
                <a:latin typeface="+mj-lt"/>
                <a:ea typeface="+mj-ea"/>
                <a:cs typeface="+mj-cs"/>
              </a:rPr>
            </a:br>
            <a:r>
              <a:rPr lang="fr-FR" altLang="fr-FR" sz="2400" cap="all" dirty="0">
                <a:latin typeface="+mj-lt"/>
                <a:ea typeface="+mj-ea"/>
                <a:cs typeface="+mj-cs"/>
              </a:rPr>
              <a:t>Le secours à personne</a:t>
            </a:r>
            <a:endParaRPr lang="fr-FR" sz="2400" cap="all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631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152400" y="152400"/>
            <a:ext cx="8198854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2" name="Titre 1"/>
          <p:cNvSpPr txBox="1">
            <a:spLocks/>
          </p:cNvSpPr>
          <p:nvPr/>
        </p:nvSpPr>
        <p:spPr>
          <a:xfrm>
            <a:off x="457200" y="274638"/>
            <a:ext cx="8229600" cy="1354137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altLang="fr-FR" dirty="0" smtClean="0"/>
              <a:t>Pour l’exercice des métiers, Il convient d’accorder une place :</a:t>
            </a:r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1043608" y="1600201"/>
            <a:ext cx="7560840" cy="3484984"/>
          </a:xfrm>
          <a:prstGeom prst="rect">
            <a:avLst/>
          </a:prstGeom>
        </p:spPr>
        <p:txBody>
          <a:bodyPr vert="horz" lIns="91440" tIns="9144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altLang="fr-FR" dirty="0" smtClean="0">
              <a:solidFill>
                <a:srgbClr val="B41450"/>
              </a:solidFill>
            </a:endParaRPr>
          </a:p>
          <a:p>
            <a:endParaRPr lang="fr-FR" altLang="fr-FR" dirty="0" smtClean="0">
              <a:solidFill>
                <a:srgbClr val="B414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sz="2800" b="1" dirty="0" smtClean="0"/>
              <a:t>aux comportements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sz="2800" b="1" dirty="0" smtClean="0"/>
              <a:t>aux attitudes professionnelles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sz="2800" b="1" dirty="0" smtClean="0"/>
              <a:t>à l’éthique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fr-FR" sz="2800" b="1" dirty="0" smtClean="0"/>
              <a:t>à la déontologie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altLang="fr-FR" sz="2800" dirty="0" smtClean="0"/>
          </a:p>
          <a:p>
            <a:endParaRPr lang="fr-FR" altLang="fr-FR" dirty="0" smtClean="0">
              <a:solidFill>
                <a:srgbClr val="B41450"/>
              </a:solidFill>
            </a:endParaRPr>
          </a:p>
          <a:p>
            <a:endParaRPr lang="fr-FR" altLang="fr-FR" dirty="0">
              <a:solidFill>
                <a:srgbClr val="B414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15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sz="2400" dirty="0" err="1" smtClean="0"/>
              <a:t>baccalaurÉAT</a:t>
            </a:r>
            <a:r>
              <a:rPr lang="fr-FR" sz="2400" dirty="0" smtClean="0"/>
              <a:t> PROFESSIONNEL </a:t>
            </a:r>
            <a:br>
              <a:rPr lang="fr-FR" sz="2400" dirty="0" smtClean="0"/>
            </a:br>
            <a:r>
              <a:rPr lang="fr-FR" sz="2400" dirty="0" smtClean="0"/>
              <a:t>métiers de la sécurité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1323665" y="1844824"/>
            <a:ext cx="710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Les grands principes de l’organisation pédagogique</a:t>
            </a:r>
          </a:p>
        </p:txBody>
      </p:sp>
      <p:grpSp>
        <p:nvGrpSpPr>
          <p:cNvPr id="12" name="Groupe 11"/>
          <p:cNvGrpSpPr/>
          <p:nvPr/>
        </p:nvGrpSpPr>
        <p:grpSpPr>
          <a:xfrm>
            <a:off x="132616" y="5149724"/>
            <a:ext cx="8850649" cy="1673450"/>
            <a:chOff x="132616" y="5149724"/>
            <a:chExt cx="8850649" cy="167345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16" y="5157194"/>
              <a:ext cx="2382098" cy="166598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5157194"/>
              <a:ext cx="2491902" cy="1658248"/>
            </a:xfrm>
            <a:prstGeom prst="rect">
              <a:avLst/>
            </a:prstGeom>
          </p:spPr>
        </p:pic>
        <p:grpSp>
          <p:nvGrpSpPr>
            <p:cNvPr id="11" name="Groupe 10"/>
            <p:cNvGrpSpPr/>
            <p:nvPr/>
          </p:nvGrpSpPr>
          <p:grpSpPr>
            <a:xfrm>
              <a:off x="6391275" y="5149724"/>
              <a:ext cx="2591990" cy="1648842"/>
              <a:chOff x="6391275" y="5149724"/>
              <a:chExt cx="2591990" cy="1648842"/>
            </a:xfrm>
          </p:grpSpPr>
          <p:pic>
            <p:nvPicPr>
              <p:cNvPr id="1026" name="Picture 2" descr="G:\gendarme.jp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r="53799"/>
              <a:stretch/>
            </p:blipFill>
            <p:spPr bwMode="auto">
              <a:xfrm>
                <a:off x="6391275" y="5157191"/>
                <a:ext cx="1349077" cy="1633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41981" t="19587" r="41201" b="47203"/>
              <a:stretch/>
            </p:blipFill>
            <p:spPr>
              <a:xfrm>
                <a:off x="7740352" y="5149724"/>
                <a:ext cx="1242913" cy="164884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="" xmlns:p14="http://schemas.microsoft.com/office/powerpoint/2010/main" val="400795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198854" cy="1204306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54868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619944" y="701080"/>
            <a:ext cx="756084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Réglementation des baccalauréats professionnels : 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22 semaines de PFMP, trois semaines minimum, 6 périodes maximum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Diplôme intermédiaire intégré dans le </a:t>
            </a:r>
            <a:r>
              <a:rPr lang="fr-FR" sz="2400" dirty="0" smtClean="0"/>
              <a:t>parcours (CAP Agent de Sécurité)</a:t>
            </a:r>
            <a:endParaRPr lang="fr-FR" sz="2400" dirty="0"/>
          </a:p>
          <a:p>
            <a:pPr marL="285750" indent="-285750">
              <a:buFontTx/>
              <a:buChar char="-"/>
            </a:pPr>
            <a:endParaRPr lang="fr-FR" sz="2400" dirty="0"/>
          </a:p>
          <a:p>
            <a:r>
              <a:rPr lang="fr-FR" sz="2400" b="1" dirty="0"/>
              <a:t>Organisation pédagogique : 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Équipes pédagogiques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Stratégie de formation et livret de suivi sur trois années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Situations professionnelles pour entrer dans les apprentissages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Totalité des contenus de formation pour tous</a:t>
            </a:r>
          </a:p>
          <a:p>
            <a:pPr marL="285750" indent="-285750">
              <a:buFontTx/>
              <a:buChar char="-"/>
            </a:pPr>
            <a:r>
              <a:rPr lang="fr-FR" sz="2400" dirty="0"/>
              <a:t>Chaque jeune construit son propre projet professionnel</a:t>
            </a:r>
          </a:p>
          <a:p>
            <a:endParaRPr lang="fr-FR" sz="1400" dirty="0"/>
          </a:p>
        </p:txBody>
      </p:sp>
    </p:spTree>
    <p:extLst>
      <p:ext uri="{BB962C8B-B14F-4D97-AF65-F5344CB8AC3E}">
        <p14:creationId xmlns="" xmlns:p14="http://schemas.microsoft.com/office/powerpoint/2010/main" val="93945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ersonnalisé 7">
      <a:dk1>
        <a:srgbClr val="000000"/>
      </a:dk1>
      <a:lt1>
        <a:srgbClr val="FFFFFF"/>
      </a:lt1>
      <a:dk2>
        <a:srgbClr val="FF0000"/>
      </a:dk2>
      <a:lt2>
        <a:srgbClr val="FF0000"/>
      </a:lt2>
      <a:accent1>
        <a:srgbClr val="0578A2"/>
      </a:accent1>
      <a:accent2>
        <a:srgbClr val="FF0000"/>
      </a:accent2>
      <a:accent3>
        <a:srgbClr val="0578A2"/>
      </a:accent3>
      <a:accent4>
        <a:srgbClr val="7C984A"/>
      </a:accent4>
      <a:accent5>
        <a:srgbClr val="0578A2"/>
      </a:accent5>
      <a:accent6>
        <a:srgbClr val="FFFFFF"/>
      </a:accent6>
      <a:hlink>
        <a:srgbClr val="FFFFFF"/>
      </a:hlink>
      <a:folHlink>
        <a:srgbClr val="FFFFFF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2677</TotalTime>
  <Words>452</Words>
  <Application>Microsoft Office PowerPoint</Application>
  <PresentationFormat>Affichage à l'écran (4:3)</PresentationFormat>
  <Paragraphs>115</Paragraphs>
  <Slides>14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Angles</vt:lpstr>
      <vt:lpstr>BACCALAUREAT PROFESSIONNEL  MÉTIERS DE LA SÉCURITÉ </vt:lpstr>
      <vt:lpstr>Diapositive 2</vt:lpstr>
      <vt:lpstr>     L’objectif : former les élèves dans quatre fonctions :  =&gt; la sécurité dans les espaces publics et privés =&gt; la sécurité incendie =&gt; le secours À personne =&gt; la prévention et la protection des personnes DES BIENS ET DE L’ENVIRONNEMENT </vt:lpstr>
      <vt:lpstr> </vt:lpstr>
      <vt:lpstr>Diapositive 5</vt:lpstr>
      <vt:lpstr>Diapositive 6</vt:lpstr>
      <vt:lpstr> </vt:lpstr>
      <vt:lpstr>baccalaurÉAT PROFESSIONNEL  métiers de la sécurité</vt:lpstr>
      <vt:lpstr> </vt:lpstr>
      <vt:lpstr> </vt:lpstr>
      <vt:lpstr> </vt:lpstr>
      <vt:lpstr>Les HORAIRES HEBDOMADAIRES*</vt:lpstr>
      <vt:lpstr>Les pré-requis</vt:lpstr>
      <vt:lpstr>Les Procédures de PRE-recrutement OBLIGATOIRES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Fifi</dc:creator>
  <cp:lastModifiedBy>Joliot Curie</cp:lastModifiedBy>
  <cp:revision>114</cp:revision>
  <dcterms:created xsi:type="dcterms:W3CDTF">2013-11-15T13:31:29Z</dcterms:created>
  <dcterms:modified xsi:type="dcterms:W3CDTF">2016-03-07T16:37:03Z</dcterms:modified>
</cp:coreProperties>
</file>